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Average"/>
      <p:regular r:id="rId34"/>
    </p:embeddedFont>
    <p:embeddedFont>
      <p:font typeface="Oswal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7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6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9.xml"/><Relationship Id="rId35" Type="http://schemas.openxmlformats.org/officeDocument/2006/relationships/font" Target="fonts/Oswald-regular.fntdata"/><Relationship Id="rId12" Type="http://schemas.openxmlformats.org/officeDocument/2006/relationships/slide" Target="slides/slide8.xml"/><Relationship Id="rId34" Type="http://schemas.openxmlformats.org/officeDocument/2006/relationships/font" Target="fonts/Average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Oswal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4.png"/><Relationship Id="rId4" Type="http://schemas.openxmlformats.org/officeDocument/2006/relationships/image" Target="../media/image0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7.gif"/><Relationship Id="rId4" Type="http://schemas.openxmlformats.org/officeDocument/2006/relationships/image" Target="../media/image06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Risk-Based Collision Avoidance in Autonomous Vehicles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Christopher Hay ‘17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Advisor: Thomas Funkhouser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Implementation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139475" y="1152475"/>
            <a:ext cx="2775000" cy="150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Proxima Nova"/>
              <a:buChar char="➢"/>
            </a:pPr>
            <a:r>
              <a:rPr b="1" lang="en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Generate Data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Font typeface="Proxima Nova"/>
              <a:buChar char="●"/>
            </a:pPr>
            <a:r>
              <a:rPr lang="en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Risk Estimation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Font typeface="Proxima Nova"/>
              <a:buChar char="●"/>
            </a:pPr>
            <a:r>
              <a:rPr lang="en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Minimize Risk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600" y="1152483"/>
            <a:ext cx="4716300" cy="35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Implementation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2871725" y="1152475"/>
            <a:ext cx="5960700" cy="355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Font typeface="Proxima Nova"/>
              <a:buChar char="●"/>
            </a:pPr>
            <a:r>
              <a:rPr lang="en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Full knowledge of ground truths</a:t>
            </a:r>
          </a:p>
          <a:p>
            <a:pPr indent="-342900" lvl="1" marL="914400" rtl="0">
              <a:spcBef>
                <a:spcPts val="0"/>
              </a:spcBef>
              <a:buClr>
                <a:srgbClr val="F3F3F3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True speed of both cars</a:t>
            </a:r>
          </a:p>
          <a:p>
            <a:pPr indent="-342900" lvl="1" marL="914400" rtl="0">
              <a:spcBef>
                <a:spcPts val="0"/>
              </a:spcBef>
              <a:buClr>
                <a:srgbClr val="F3F3F3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true distance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Font typeface="Proxima Nova"/>
              <a:buChar char="●"/>
            </a:pPr>
            <a:r>
              <a:rPr lang="en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 crash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Font typeface="Proxima Nova"/>
              <a:buChar char="●"/>
            </a:pPr>
            <a:r>
              <a:rPr lang="en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 going offroad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Font typeface="Proxima Nova"/>
              <a:buChar char="●"/>
            </a:pPr>
            <a:r>
              <a:rPr lang="en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Features</a:t>
            </a:r>
          </a:p>
          <a:p>
            <a:pPr indent="-342900" lvl="1" marL="914400" rtl="0">
              <a:spcBef>
                <a:spcPts val="0"/>
              </a:spcBef>
              <a:buClr>
                <a:srgbClr val="F3F3F3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Starting speed of our car</a:t>
            </a:r>
          </a:p>
          <a:p>
            <a:pPr indent="-342900" lvl="1" marL="914400" rtl="0">
              <a:spcBef>
                <a:spcPts val="0"/>
              </a:spcBef>
              <a:buClr>
                <a:srgbClr val="F3F3F3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Starting distance between cars</a:t>
            </a:r>
          </a:p>
          <a:p>
            <a:pPr indent="-342900" lvl="1" marL="914400" rtl="0">
              <a:spcBef>
                <a:spcPts val="0"/>
              </a:spcBef>
              <a:buClr>
                <a:srgbClr val="F3F3F3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Control behavior used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139475" y="1152475"/>
            <a:ext cx="2775000" cy="150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Proxima Nova"/>
              <a:buChar char="➢"/>
            </a:pPr>
            <a:r>
              <a:rPr b="1" lang="en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Generate Data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Font typeface="Proxima Nova"/>
              <a:buChar char="●"/>
            </a:pPr>
            <a:r>
              <a:rPr lang="en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Risk Estimation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Font typeface="Proxima Nova"/>
              <a:buChar char="●"/>
            </a:pPr>
            <a:r>
              <a:rPr lang="en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Minimize Risk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Implementation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2875675" y="1152475"/>
            <a:ext cx="5956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Font typeface="Proxima Nova"/>
              <a:buChar char="●"/>
            </a:pPr>
            <a:r>
              <a:rPr lang="en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NO knowledge of ground truths</a:t>
            </a:r>
          </a:p>
          <a:p>
            <a:pPr indent="-342900" lvl="1" marL="914400" rtl="0">
              <a:spcBef>
                <a:spcPts val="0"/>
              </a:spcBef>
              <a:buClr>
                <a:srgbClr val="F3F3F3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Speed of our car</a:t>
            </a:r>
          </a:p>
          <a:p>
            <a:pPr indent="-342900" lvl="1" marL="914400" rtl="0">
              <a:spcBef>
                <a:spcPts val="0"/>
              </a:spcBef>
              <a:buClr>
                <a:srgbClr val="F3F3F3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Distance to other cars </a:t>
            </a:r>
          </a:p>
          <a:p>
            <a:pPr indent="-342900" lvl="1" marL="914400" rtl="0">
              <a:spcBef>
                <a:spcPts val="0"/>
              </a:spcBef>
              <a:buClr>
                <a:srgbClr val="F3F3F3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Estimated by DeepDriving algorithm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Font typeface="Proxima Nova"/>
              <a:buChar char="●"/>
            </a:pPr>
            <a:r>
              <a:rPr lang="en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Estimate risk for every possible action/control</a:t>
            </a:r>
          </a:p>
          <a:p>
            <a:pPr indent="-342900" lvl="1" marL="914400" rtl="0">
              <a:spcBef>
                <a:spcPts val="0"/>
              </a:spcBef>
              <a:buClr>
                <a:srgbClr val="F3F3F3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Find the probability of collision or going offroad for every permutation of control:</a:t>
            </a:r>
          </a:p>
          <a:p>
            <a:pPr indent="-342900" lvl="2" marL="1371600" rtl="0">
              <a:spcBef>
                <a:spcPts val="0"/>
              </a:spcBef>
              <a:buClr>
                <a:srgbClr val="F3F3F3"/>
              </a:buClr>
              <a:buSzPct val="100000"/>
              <a:buFont typeface="Proxima Nova"/>
              <a:buChar char="■"/>
            </a:pPr>
            <a:r>
              <a:rPr lang="en" sz="18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Every permutation of steering, brakes, and desired lane: 144 behaviors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139475" y="1152475"/>
            <a:ext cx="2775000" cy="150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Generate Data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Font typeface="Proxima Nova"/>
              <a:buChar char="➢"/>
            </a:pPr>
            <a:r>
              <a:rPr b="1" lang="en" u="sng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Risk Estimation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Font typeface="Proxima Nova"/>
              <a:buChar char="●"/>
            </a:pPr>
            <a:r>
              <a:rPr lang="en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Minimize Risk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Implementation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139475" y="1152475"/>
            <a:ext cx="2775000" cy="150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Generate Data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Font typeface="Proxima Nova"/>
              <a:buChar char="➢"/>
            </a:pPr>
            <a:r>
              <a:rPr b="1" lang="en" u="sng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Risk Estimation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Font typeface="Proxima Nova"/>
              <a:buChar char="●"/>
            </a:pPr>
            <a:r>
              <a:rPr lang="en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Minimize Risk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226" y="1152475"/>
            <a:ext cx="4866175" cy="353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Implementation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2851500" y="1152475"/>
            <a:ext cx="5980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Proxima Nova"/>
              <a:buChar char="●"/>
            </a:pPr>
            <a:r>
              <a:rPr lang="en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Choose the action with the lowest average probability of collision/offroad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Using :</a:t>
            </a: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100000"/>
              <a:buFont typeface="Proxima Nova"/>
              <a:buChar char="■"/>
            </a:pPr>
            <a:r>
              <a:rPr lang="en" sz="18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Forest Classifier</a:t>
            </a: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100000"/>
              <a:buFont typeface="Proxima Nova"/>
              <a:buChar char="■"/>
            </a:pPr>
            <a:r>
              <a:rPr lang="en" sz="18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AdaBoost Classifier</a:t>
            </a: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100000"/>
              <a:buFont typeface="Proxima Nova"/>
              <a:buChar char="■"/>
            </a:pPr>
            <a:r>
              <a:rPr lang="en" sz="18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Logistic Regression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139475" y="1152475"/>
            <a:ext cx="2775000" cy="150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Generate Data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Font typeface="Proxima Nova"/>
              <a:buChar char="●"/>
            </a:pPr>
            <a:r>
              <a:rPr lang="en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Risk Estimation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Font typeface="Proxima Nova"/>
              <a:buChar char="➢"/>
            </a:pPr>
            <a:r>
              <a:rPr b="1" lang="en" u="sng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Minimize Risk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Training Results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465150" y="1152475"/>
            <a:ext cx="83670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Brake assist and steering assist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Better than nothing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But no one-size-fits all solution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Always a trade-off between reducing collisions and going offroad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Training Results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99" y="1534600"/>
            <a:ext cx="3885724" cy="257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1213712" y="4107925"/>
            <a:ext cx="26289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No Brakes, No Steering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5427151" y="4107925"/>
            <a:ext cx="28737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80% Brakes, 40% Steering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074" y="1503275"/>
            <a:ext cx="3716174" cy="265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Results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444925" y="1152475"/>
            <a:ext cx="83874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Most accurate classification: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Forest Classifier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Neural Net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Most accurate probability modeling: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Logistic Regression Classifier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Single obstacle and three obstacle simulations have comparable results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513098"/>
            <a:ext cx="8520599" cy="269516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Evaluation</a:t>
            </a:r>
          </a:p>
        </p:txBody>
      </p:sp>
      <p:sp>
        <p:nvSpPr>
          <p:cNvPr id="180" name="Shape 180"/>
          <p:cNvSpPr/>
          <p:nvPr/>
        </p:nvSpPr>
        <p:spPr>
          <a:xfrm>
            <a:off x="6916425" y="2511750"/>
            <a:ext cx="788700" cy="26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6916425" y="3048425"/>
            <a:ext cx="788700" cy="26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Evaluation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274" y="1399912"/>
            <a:ext cx="3721649" cy="28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861326" y="4211175"/>
            <a:ext cx="28737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80% Brakes, 40% Steering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75" y="1399925"/>
            <a:ext cx="3721650" cy="28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5580301" y="4211175"/>
            <a:ext cx="28737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Proposed Controller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Motivation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406900" y="1152475"/>
            <a:ext cx="8425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Motor Vehicle Fatalities  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 the U.S., roughly 31,000 people die in road crashes every year [1]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2.5 million are injured [1]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Autonomous vehicles are on the rise, giving safety features greater potential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However, proprietary control systems in autonomous vehicles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Evaluation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024" y="1399912"/>
            <a:ext cx="3721649" cy="28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004951" y="4211175"/>
            <a:ext cx="28737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DeepDriving Controller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5535151" y="4262450"/>
            <a:ext cx="28737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Proposed Controller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75" y="1424212"/>
            <a:ext cx="3721650" cy="2762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Brake assist and steering assist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Do not perform well individually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 couple specific combinations do better than DeepDriving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Direct perception + simulation + machine learning</a:t>
            </a:r>
          </a:p>
          <a:p>
            <a:pPr indent="-342900" lvl="1" marL="91440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Much better!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[1]  Association for Safe International Road Travel. Road crash statistics.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Comparison</a:t>
            </a: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350" y="1323725"/>
            <a:ext cx="3989150" cy="296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23725"/>
            <a:ext cx="3989150" cy="29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1004951" y="4211175"/>
            <a:ext cx="28737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DeepDriving Controller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5535151" y="4262450"/>
            <a:ext cx="28737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Proposed Controller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139475" y="1152475"/>
            <a:ext cx="2775000" cy="133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Proxima Nova"/>
              <a:buChar char="➢"/>
            </a:pPr>
            <a:r>
              <a:rPr b="1" lang="en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Training Results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Font typeface="Proxima Nova"/>
              <a:buChar char="●"/>
            </a:pPr>
            <a:r>
              <a:rPr lang="en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Evaluation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050" y="1702875"/>
            <a:ext cx="6302249" cy="15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050" y="3342925"/>
            <a:ext cx="6302248" cy="15666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5138475" y="4055475"/>
            <a:ext cx="1085400" cy="141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7372175" y="2565750"/>
            <a:ext cx="1085400" cy="141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 txBox="1"/>
          <p:nvPr/>
        </p:nvSpPr>
        <p:spPr>
          <a:xfrm>
            <a:off x="3417775" y="1079275"/>
            <a:ext cx="51300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Only slight decrease in performance for most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Related Work 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124" y="601849"/>
            <a:ext cx="4713172" cy="393979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>
            <p:ph idx="1" type="body"/>
          </p:nvPr>
        </p:nvSpPr>
        <p:spPr>
          <a:xfrm>
            <a:off x="406900" y="1152475"/>
            <a:ext cx="3590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Safety Mechanisms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➢"/>
            </a:pPr>
            <a:r>
              <a:rPr b="1" lang="en" sz="18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Forward braking assist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Forward steering assist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DeepDriving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Related Work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406900" y="1152475"/>
            <a:ext cx="3590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Safety Mechanisms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Forward braking assist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➢"/>
            </a:pPr>
            <a:r>
              <a:rPr b="1" lang="en" sz="18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Forward steering assist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DeepDriving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824" y="511127"/>
            <a:ext cx="4711474" cy="41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Related Work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06900" y="1152475"/>
            <a:ext cx="3536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Safety Mechanisms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Forward braking assist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Forward steering assist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➢"/>
            </a:pPr>
            <a:r>
              <a:rPr b="1" lang="en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DeepDriving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240175" y="1152475"/>
            <a:ext cx="4718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Image-based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Proxima Nova"/>
              <a:buChar char="●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Gives localization and distance to vehicles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Has a controller, but it doesn’t handle extreme situations well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Proxima Nova"/>
              <a:buChar char="●"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Direct perception algorithm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Related Work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06900" y="1152475"/>
            <a:ext cx="3536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Safety Mechanisms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Forward braking assist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Forward steering assist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➢"/>
            </a:pPr>
            <a:r>
              <a:rPr b="1" lang="en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DeepDriving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149" y="1042687"/>
            <a:ext cx="4680151" cy="30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Goal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06900" y="1152475"/>
            <a:ext cx="8425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Proxima Nova"/>
              <a:buChar char="●"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 collision avoidance controller for DeepDriving that prevents more accidents than its default controller as well as current forward assist systems.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Key Insight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406900" y="1152475"/>
            <a:ext cx="8425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Proxima Nova"/>
              <a:buChar char="●"/>
            </a:pPr>
            <a:r>
              <a:rPr b="1" lang="en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Semi-Realistic Simulation + Direct Perception</a:t>
            </a:r>
          </a:p>
          <a:p>
            <a:pPr indent="-342900" lvl="1" marL="914400" rtl="0">
              <a:spcBef>
                <a:spcPts val="0"/>
              </a:spcBef>
              <a:buClr>
                <a:schemeClr val="accent6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Direct perception algorithms allow simulation performance to more accurately reflect real world performance.</a:t>
            </a:r>
          </a:p>
          <a:p>
            <a:pPr indent="-342900" lvl="1" marL="914400" rtl="0">
              <a:spcBef>
                <a:spcPts val="0"/>
              </a:spcBef>
              <a:buClr>
                <a:schemeClr val="accent6"/>
              </a:buClr>
              <a:buSzPct val="100000"/>
              <a:buFont typeface="Proxima Nova"/>
              <a:buChar char="○"/>
            </a:pPr>
            <a:r>
              <a:rPr lang="en" sz="18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So, only need a roughly accurate physics engine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Approach</a:t>
            </a:r>
          </a:p>
        </p:txBody>
      </p:sp>
      <p:sp>
        <p:nvSpPr>
          <p:cNvPr id="112" name="Shape 112"/>
          <p:cNvSpPr/>
          <p:nvPr/>
        </p:nvSpPr>
        <p:spPr>
          <a:xfrm>
            <a:off x="1039750" y="2379200"/>
            <a:ext cx="1684500" cy="100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Generate Training Data</a:t>
            </a:r>
          </a:p>
        </p:txBody>
      </p:sp>
      <p:sp>
        <p:nvSpPr>
          <p:cNvPr id="113" name="Shape 113"/>
          <p:cNvSpPr/>
          <p:nvPr/>
        </p:nvSpPr>
        <p:spPr>
          <a:xfrm>
            <a:off x="3590225" y="2410700"/>
            <a:ext cx="1684500" cy="93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Risk Estimation</a:t>
            </a:r>
          </a:p>
        </p:txBody>
      </p:sp>
      <p:sp>
        <p:nvSpPr>
          <p:cNvPr id="114" name="Shape 114"/>
          <p:cNvSpPr/>
          <p:nvPr/>
        </p:nvSpPr>
        <p:spPr>
          <a:xfrm>
            <a:off x="5985675" y="2411000"/>
            <a:ext cx="1551000" cy="93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Minimize Risk</a:t>
            </a:r>
          </a:p>
        </p:txBody>
      </p:sp>
      <p:cxnSp>
        <p:nvCxnSpPr>
          <p:cNvPr id="115" name="Shape 115"/>
          <p:cNvCxnSpPr>
            <a:stCxn id="113" idx="0"/>
            <a:endCxn id="114" idx="3"/>
          </p:cNvCxnSpPr>
          <p:nvPr/>
        </p:nvCxnSpPr>
        <p:spPr>
          <a:xfrm flipH="1" rot="-5400000">
            <a:off x="5750075" y="1093100"/>
            <a:ext cx="468900" cy="3104100"/>
          </a:xfrm>
          <a:prstGeom prst="curvedConnector4">
            <a:avLst>
              <a:gd fmla="val -150395" name="adj1"/>
              <a:gd fmla="val 107675" name="adj2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16" name="Shape 116"/>
          <p:cNvCxnSpPr>
            <a:stCxn id="112" idx="3"/>
            <a:endCxn id="113" idx="1"/>
          </p:cNvCxnSpPr>
          <p:nvPr/>
        </p:nvCxnSpPr>
        <p:spPr>
          <a:xfrm>
            <a:off x="2724250" y="2879450"/>
            <a:ext cx="866100" cy="600"/>
          </a:xfrm>
          <a:prstGeom prst="curvedConnector3">
            <a:avLst>
              <a:gd fmla="val 49993" name="adj1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7" name="Shape 117"/>
          <p:cNvCxnSpPr>
            <a:stCxn id="113" idx="3"/>
            <a:endCxn id="114" idx="1"/>
          </p:cNvCxnSpPr>
          <p:nvPr/>
        </p:nvCxnSpPr>
        <p:spPr>
          <a:xfrm>
            <a:off x="5274725" y="2879150"/>
            <a:ext cx="711000" cy="600"/>
          </a:xfrm>
          <a:prstGeom prst="curvedConnector3">
            <a:avLst>
              <a:gd fmla="val 49996" name="adj1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